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676" r:id="rId2"/>
    <p:sldMasterId id="2147483688" r:id="rId3"/>
    <p:sldMasterId id="2147483700" r:id="rId4"/>
    <p:sldMasterId id="2147483712" r:id="rId5"/>
  </p:sldMasterIdLst>
  <p:notesMasterIdLst>
    <p:notesMasterId r:id="rId26"/>
  </p:notesMasterIdLst>
  <p:sldIdLst>
    <p:sldId id="945" r:id="rId6"/>
    <p:sldId id="944" r:id="rId7"/>
    <p:sldId id="946" r:id="rId8"/>
    <p:sldId id="947" r:id="rId9"/>
    <p:sldId id="948" r:id="rId10"/>
    <p:sldId id="964" r:id="rId11"/>
    <p:sldId id="949" r:id="rId12"/>
    <p:sldId id="951" r:id="rId13"/>
    <p:sldId id="952" r:id="rId14"/>
    <p:sldId id="953" r:id="rId15"/>
    <p:sldId id="954" r:id="rId16"/>
    <p:sldId id="955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A00"/>
    <a:srgbClr val="66FF33"/>
    <a:srgbClr val="EA2D00"/>
    <a:srgbClr val="99FF33"/>
    <a:srgbClr val="FFFF00"/>
    <a:srgbClr val="FFFF66"/>
    <a:srgbClr val="66FF66"/>
    <a:srgbClr val="C4E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8" autoAdjust="0"/>
    <p:restoredTop sz="93060" autoAdjust="0"/>
  </p:normalViewPr>
  <p:slideViewPr>
    <p:cSldViewPr>
      <p:cViewPr>
        <p:scale>
          <a:sx n="70" d="100"/>
          <a:sy n="70" d="100"/>
        </p:scale>
        <p:origin x="-99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340427-C68D-4FBF-B519-85610A03D9D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79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221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16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aaa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68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aaa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2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36294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539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77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2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8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47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2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75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08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6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4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39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09043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61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42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39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83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20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78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540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1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294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51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95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607141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664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43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44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076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1818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254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87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239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808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533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031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18494"/>
      </p:ext>
    </p:extLst>
  </p:cSld>
  <p:clrMapOvr>
    <a:masterClrMapping/>
  </p:clrMapOvr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97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237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402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182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189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7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12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911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748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288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471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24836"/>
      </p:ext>
    </p:extLst>
  </p:cSld>
  <p:clrMapOvr>
    <a:masterClrMapping/>
  </p:clrMapOvr>
  <p:hf hdr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6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5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3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2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69053" y="1916832"/>
            <a:ext cx="8418586" cy="4713770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ct val="0"/>
              </a:spcBef>
              <a:buClr>
                <a:srgbClr val="CC0000"/>
              </a:buClr>
              <a:buNone/>
            </a:pPr>
            <a:endParaRPr lang="ar-IQ" sz="3200" b="1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algn="ctr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Electronic  Circuits II </a:t>
            </a:r>
          </a:p>
          <a:p>
            <a:pPr marL="0" lvl="0" indent="0" algn="ctr">
              <a:spcBef>
                <a:spcPct val="0"/>
              </a:spcBef>
              <a:buClr>
                <a:srgbClr val="CC0000"/>
              </a:buClr>
              <a:buNone/>
            </a:pPr>
            <a:endParaRPr lang="en-US" sz="3200" b="1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Second Year. Lecture </a:t>
            </a:r>
            <a:r>
              <a:rPr lang="ar-IQ" sz="2400" b="1" kern="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</a:t>
            </a:r>
            <a:endParaRPr lang="en-US" sz="2400" b="1" kern="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6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3100" b="1" kern="0" dirty="0" smtClean="0">
                <a:solidFill>
                  <a:srgbClr val="000000"/>
                </a:solidFill>
                <a:latin typeface="Times New Roman"/>
                <a:ea typeface="Calibri"/>
              </a:rPr>
              <a:t>lecturer</a:t>
            </a:r>
            <a:endParaRPr lang="en-US" sz="3100" b="1" kern="0" dirty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2400" b="1" dirty="0" err="1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Wisam</a:t>
            </a: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Hayder</a:t>
            </a:r>
            <a:endParaRPr lang="en-US" sz="2400" b="1" dirty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US" sz="1800" b="1" kern="0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1200" b="1" kern="0" dirty="0" smtClean="0">
                <a:latin typeface="Times New Roman"/>
                <a:ea typeface="Calibri"/>
              </a:rPr>
              <a:t>2021</a:t>
            </a:r>
            <a:endParaRPr lang="en-US" sz="1200" b="1" kern="0" dirty="0"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>
              <a:solidFill>
                <a:srgbClr val="000000"/>
              </a:solidFill>
              <a:latin typeface="verdana" pitchFamily="34" charset="0"/>
            </a:endParaRPr>
          </a:p>
          <a:p>
            <a:pPr marL="0" indent="0" algn="ctr">
              <a:buNone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218687" y="1556792"/>
            <a:ext cx="856895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8687" y="250723"/>
            <a:ext cx="8001000" cy="110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DIYALA UNIVERSITY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COLLEGE OF ENGINEERING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DEPARTMENT OF COMMUNICATION ENGINEERING </a:t>
            </a:r>
            <a:endParaRPr lang="tr-TR" sz="2400" dirty="0"/>
          </a:p>
        </p:txBody>
      </p: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7. Direct-Coupled Amplifier</a:t>
            </a:r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endParaRPr lang="en-US" sz="2000" dirty="0"/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Fig. </a:t>
            </a:r>
            <a:r>
              <a:rPr lang="en-US" sz="2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84800" y="1268760"/>
            <a:ext cx="85529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Fig.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shows a direct coupled two-stage amplifier. Determine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(i)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d.c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voltages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both stages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(ii)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voltage gain of each stage and overall voltage gain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266" y="2924944"/>
            <a:ext cx="4995989" cy="326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4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51013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7. Direct-Coupled Amplifier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539549" y="1048485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48418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17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7. Direct-Coupled Amplifier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53" y="1340768"/>
            <a:ext cx="7876793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3284984"/>
            <a:ext cx="853515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06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7. Direct-Coupled Amplifier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29304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34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7. Direct-Coupled Amplifier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67544" y="1340768"/>
            <a:ext cx="74508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Different Types of Coupling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17" y="1988840"/>
            <a:ext cx="8379091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357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Transistor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Tuned Amplifiers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1412776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Tuned </a:t>
            </a:r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Amplifiers</a:t>
            </a:r>
          </a:p>
          <a:p>
            <a:pPr marL="342900" lvl="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Amplifiers which amplify a specific frequency or narrow band of frequencies are called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tuned amplifiers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Tuned amplifiers are mostly used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amplification of high or radio frequencies.</a:t>
            </a:r>
          </a:p>
          <a:p>
            <a:pPr marL="342900" lvl="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because radio frequencies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generally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 and the tuned circuit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permits their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and efficient amplification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79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Transistor Tuned Amplifiers</a:t>
            </a:r>
            <a:endParaRPr lang="tr-TR" sz="3600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1268760"/>
            <a:ext cx="85689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However, such amplifiers are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suitable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amplification of audio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frequencies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mixture of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frequencies from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Hz to 20 kHz and not single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  <a:buClr>
                <a:srgbClr val="C00000"/>
              </a:buClr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Tuned amplifiers are widely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in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 and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television circuits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they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called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upon to handle radio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frequencies.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2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Transistor Tuned Amplifiers</a:t>
            </a:r>
            <a:endParaRPr lang="tr-TR" sz="3600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53164" y="1268760"/>
            <a:ext cx="82512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15.1 shows the circuit of a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 transistor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tuned amplifier.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instead of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load resistor, we have a parallel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tuned circuit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collector.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impedance of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tuned circuit strongly depends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upon frequency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 a very high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impedance at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resonant frequency and very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impedance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all other frequencies. </a:t>
            </a:r>
          </a:p>
        </p:txBody>
      </p:sp>
    </p:spTree>
    <p:extLst>
      <p:ext uri="{BB962C8B-B14F-4D97-AF65-F5344CB8AC3E}">
        <p14:creationId xmlns:p14="http://schemas.microsoft.com/office/powerpoint/2010/main" val="274976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5" y="1108277"/>
            <a:ext cx="88337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i="1" dirty="0">
              <a:solidFill>
                <a:srgbClr val="231F20"/>
              </a:solidFill>
              <a:latin typeface="Times New Roman"/>
            </a:endParaRPr>
          </a:p>
          <a:p>
            <a:endParaRPr lang="en-US" dirty="0" smtClean="0">
              <a:solidFill>
                <a:srgbClr val="231F20"/>
              </a:solidFill>
              <a:latin typeface="TimesNewRoman"/>
            </a:endParaRPr>
          </a:p>
        </p:txBody>
      </p:sp>
      <p:cxnSp>
        <p:nvCxnSpPr>
          <p:cNvPr id="9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7"/>
          <p:cNvCxnSpPr/>
          <p:nvPr/>
        </p:nvCxnSpPr>
        <p:spPr>
          <a:xfrm>
            <a:off x="251520" y="108328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287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024731" y="209136"/>
            <a:ext cx="40927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Transistor Tuned Amplifiers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4" y="1174922"/>
            <a:ext cx="4826121" cy="5103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497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Düz Bağlayıcı 17"/>
          <p:cNvCxnSpPr/>
          <p:nvPr/>
        </p:nvCxnSpPr>
        <p:spPr>
          <a:xfrm>
            <a:off x="251520" y="108328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287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08113" y="1556792"/>
            <a:ext cx="8489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signal has the same frequency as the resonant frequency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LC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circuit, large amplification will result due to high impedance of LC circuit at this frequency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signals of many frequencies are present at the input of tuned amplifier, it will select and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strongly amplify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signals of resonant frequency while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rejecting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others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Transistor Tuned Amplifiers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99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-46502"/>
            <a:ext cx="8001000" cy="10527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tr-TR" sz="3200" b="1" dirty="0">
              <a:solidFill>
                <a:schemeClr val="accent1"/>
              </a:solidFill>
              <a:latin typeface="Agency FB" pitchFamily="34" charset="0"/>
              <a:cs typeface="Ali_K_Alwand" pitchFamily="2" charset="-78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79064" y="1155452"/>
            <a:ext cx="8541407" cy="496855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Clr>
                <a:srgbClr val="CC0000"/>
              </a:buClr>
              <a:buNone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Homework 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Ex 1. </a:t>
            </a: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Determine the necessary transformer turn ratio for </a:t>
            </a:r>
          </a:p>
          <a:p>
            <a:pPr marL="0" indent="0" algn="just">
              <a:buNone/>
            </a:pP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transferring maximum power to a 16</a:t>
            </a:r>
            <a:r>
              <a:rPr lang="el-GR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 Ω </a:t>
            </a: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 load from a source  </a:t>
            </a:r>
          </a:p>
          <a:p>
            <a:pPr marL="0" indent="0" algn="just">
              <a:buNone/>
            </a:pP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that has an output impedance of 10 k</a:t>
            </a:r>
            <a:r>
              <a:rPr lang="el-GR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 Ω</a:t>
            </a: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. Also calculate the voltage </a:t>
            </a:r>
          </a:p>
          <a:p>
            <a:pPr marL="0" indent="0" algn="just">
              <a:buNone/>
            </a:pP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across the external load if the terminal voltage of the source is</a:t>
            </a:r>
          </a:p>
          <a:p>
            <a:pPr marL="0" indent="0" algn="just">
              <a:buNone/>
            </a:pP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10V </a:t>
            </a:r>
            <a:r>
              <a:rPr lang="en-US" sz="2400" i="1" dirty="0" err="1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r.m.s</a:t>
            </a: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Ex 2. </a:t>
            </a: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The output resistance of the transistor shown in Fig. 1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is 3kΩ. The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primary of </a:t>
            </a: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the transformer has a </a:t>
            </a:r>
            <a:r>
              <a:rPr lang="en-US" sz="2400" i="1" dirty="0" err="1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d.c.</a:t>
            </a: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 resistance of 300 Ω and the load connected across secondary is 3Ω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. Calculate </a:t>
            </a:r>
            <a:r>
              <a:rPr lang="en-US" sz="2400" i="1" dirty="0">
                <a:solidFill>
                  <a:srgbClr val="231F20"/>
                </a:solidFill>
                <a:latin typeface="Times New Roman"/>
                <a:cs typeface="Times New Roman" pitchFamily="18" charset="0"/>
              </a:rPr>
              <a:t>the turn ratio of the transformer for transferring maximum power to the load.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1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268760"/>
            <a:ext cx="842493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such amplifiers are very useful in radio receivers to select the signal from one particular broadcasting station when signals of many other frequencies are present at the receiving aerial. </a:t>
            </a:r>
          </a:p>
          <a:p>
            <a:pPr algn="just"/>
            <a:endParaRPr lang="en-US" sz="2000" b="1" dirty="0" smtClean="0">
              <a:solidFill>
                <a:srgbClr val="EE1846"/>
              </a:solidFill>
              <a:latin typeface="Times New Roman"/>
            </a:endParaRPr>
          </a:p>
          <a:p>
            <a:pPr algn="just"/>
            <a:endParaRPr lang="en-US" sz="2000" b="1" dirty="0">
              <a:solidFill>
                <a:srgbClr val="EE1846"/>
              </a:solidFill>
              <a:latin typeface="Times New Roman"/>
            </a:endParaRPr>
          </a:p>
          <a:p>
            <a:pPr algn="just"/>
            <a:endParaRPr lang="en-US" sz="2000" b="1" dirty="0" smtClean="0">
              <a:solidFill>
                <a:srgbClr val="EE1846"/>
              </a:solidFill>
              <a:latin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Transistor Tuned Amplifiers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ayt Numarası Yer Tutucusu 5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67544B2E-4EE9-46FD-B006-EDCB65ADD5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7"/>
          <p:cNvCxnSpPr>
            <a:endCxn id="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993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5588" y="66001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                     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404568" y="1006113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6549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36716" y="5710136"/>
            <a:ext cx="7328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Fig.1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84" y="1412776"/>
            <a:ext cx="5392623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7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7.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Direct-Coupled Amplifier</a:t>
            </a:r>
            <a:endParaRPr lang="tr-TR" sz="3200" b="1" dirty="0">
              <a:solidFill>
                <a:srgbClr val="005AAB"/>
              </a:solidFill>
              <a:latin typeface="Agency FB" pitchFamily="34" charset="0"/>
              <a:cs typeface="Ali_K_Alwand" pitchFamily="2" charset="-78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268760"/>
            <a:ext cx="8418586" cy="4968551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i="1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are many applications in which extremely low frequency (&lt;10 Hz) signals are to be amplified e.g. amplifying photo-electric current, thermo-couple current etc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The coupling devices such as capacitors and transformers cannot be used because the electrical sizes of these components become very large at extremely low frequencies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55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7. Direct-Coupled Amplifier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287007"/>
            <a:ext cx="8568952" cy="49685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Under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such situations, one stage is directly connected to the next stage without any intervening coupling device.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type of coupling is known as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direct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coupling.</a:t>
            </a: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Circuit details. Fig. 11.19 shows the circuit of a three-stage direct-coupled amplifier.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uses complementary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transistors.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tr-TR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78566" y="1298029"/>
            <a:ext cx="8541906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</a:pPr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4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7. Direct-Coupled Amplifier</a:t>
            </a:r>
            <a:endParaRPr lang="tr-TR" sz="3600" b="1" dirty="0">
              <a:solidFill>
                <a:srgbClr val="C00000"/>
              </a:solidFill>
            </a:endParaRPr>
          </a:p>
        </p:txBody>
      </p:sp>
      <p:cxnSp>
        <p:nvCxnSpPr>
          <p:cNvPr id="8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17"/>
          <p:cNvCxnSpPr>
            <a:endCxn id="7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467544" y="1556792"/>
            <a:ext cx="7879665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 defTabSz="685800" fontAlgn="auto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Thus, the first stage uses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npn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transistor, the second stage uses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pnp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transistor and so on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lvl="0" indent="-171450" algn="just" defTabSz="685800" fontAlgn="auto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0" indent="-171450" algn="just" defTabSz="685800" fontAlgn="auto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arrangement makes the design very simple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lvl="0" indent="-171450" algn="just" defTabSz="685800" fontAlgn="auto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0" indent="-171450" algn="just" defTabSz="685800" fontAlgn="auto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output from the collector of first transistor T1 is fed to the input of the second transistor T2 and so on.</a:t>
            </a:r>
          </a:p>
        </p:txBody>
      </p:sp>
    </p:spTree>
    <p:extLst>
      <p:ext uri="{BB962C8B-B14F-4D97-AF65-F5344CB8AC3E}">
        <p14:creationId xmlns:p14="http://schemas.microsoft.com/office/powerpoint/2010/main" val="4246935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07468" y="22321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. Direct-Coupled Amplifier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656325" y="1075057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64" y="1268760"/>
            <a:ext cx="7210792" cy="4667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0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81372" y="4277"/>
            <a:ext cx="8001000" cy="10527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7. Direct-Coupled Amplifier</a:t>
            </a:r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758641" y="1043532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1442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96460" y="1628800"/>
            <a:ext cx="8813406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weak signal is applied to the input of first transistor T1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Due to transistor action, an amplified output is obtained across the collector load RC of transistor T1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voltage drives the base of the second transistor and amplified output is obtained across its collector load.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way, direct coupled amplifier raises the strength of weak signal.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3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7. Direct-Coupled Amplifier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8544" y="1268760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Advantages</a:t>
            </a:r>
          </a:p>
          <a:p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i</a:t>
            </a:r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circuit arrangement is simple because of minimum use of resistors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ii</a:t>
            </a: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circuit has low cost because of the absence of expensive coupling devices.</a:t>
            </a:r>
          </a:p>
          <a:p>
            <a:endParaRPr lang="en-US" sz="2400" b="1" dirty="0" smtClean="0">
              <a:solidFill>
                <a:srgbClr val="EE1846"/>
              </a:solidFill>
              <a:latin typeface="Times New Roman"/>
            </a:endParaRPr>
          </a:p>
          <a:p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 </a:t>
            </a:r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Disadvantages</a:t>
            </a:r>
          </a:p>
          <a:p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i</a:t>
            </a:r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cannot be used for amplifying high frequencies</a:t>
            </a:r>
            <a:r>
              <a:rPr lang="en-US" sz="2400" dirty="0" smtClean="0">
                <a:solidFill>
                  <a:srgbClr val="231F20"/>
                </a:solidFill>
                <a:latin typeface="TimesNewRoman"/>
              </a:rPr>
              <a:t>.</a:t>
            </a:r>
          </a:p>
          <a:p>
            <a:endParaRPr lang="en-US" sz="2400" dirty="0">
              <a:solidFill>
                <a:srgbClr val="231F20"/>
              </a:solidFill>
              <a:latin typeface="TimesNewRoman"/>
            </a:endParaRPr>
          </a:p>
          <a:p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ii</a:t>
            </a: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operating point is shifted due to temperature variations.</a:t>
            </a:r>
          </a:p>
        </p:txBody>
      </p:sp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5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9716</TotalTime>
  <Words>844</Words>
  <Application>Microsoft Office PowerPoint</Application>
  <PresentationFormat>On-screen Show (4:3)</PresentationFormat>
  <Paragraphs>144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Office Teması</vt:lpstr>
      <vt:lpstr>1_Office Teması</vt:lpstr>
      <vt:lpstr>2_Office Teması</vt:lpstr>
      <vt:lpstr>3_Office Teması</vt:lpstr>
      <vt:lpstr>4_Office Teması</vt:lpstr>
      <vt:lpstr>PowerPoint Presentation</vt:lpstr>
      <vt:lpstr> 6. Transformer-Coupled Amplifier</vt:lpstr>
      <vt:lpstr>                      6. Transformer-Coupled Amplifier</vt:lpstr>
      <vt:lpstr>7. Direct-Coupled Amplifier</vt:lpstr>
      <vt:lpstr> 7. Direct-Coupled Amplifier</vt:lpstr>
      <vt:lpstr> 7. Direct-Coupled Amplifier</vt:lpstr>
      <vt:lpstr> 7. Direct-Coupled Amplifier</vt:lpstr>
      <vt:lpstr> 7. Direct-Coupled Amplifier</vt:lpstr>
      <vt:lpstr> 7. Direct-Coupled Amplifier</vt:lpstr>
      <vt:lpstr>  7. Direct-Coupled Amplifier</vt:lpstr>
      <vt:lpstr>                   7. Direct-Coupled Amplifier</vt:lpstr>
      <vt:lpstr>  7. Direct-Coupled Amplifier</vt:lpstr>
      <vt:lpstr> 7. Direct-Coupled Amplifier</vt:lpstr>
      <vt:lpstr> 7. Direct-Coupled Amplifier</vt:lpstr>
      <vt:lpstr>Transistor Tuned Amplifiers</vt:lpstr>
      <vt:lpstr> Transistor Tuned Amplifiers</vt:lpstr>
      <vt:lpstr> Transistor Tuned Amplifiers</vt:lpstr>
      <vt:lpstr>PowerPoint Presentation</vt:lpstr>
      <vt:lpstr>Transistor Tuned Amplifiers</vt:lpstr>
      <vt:lpstr>Transistor Tuned Amplifiers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Orçun Madran</dc:creator>
  <cp:lastModifiedBy>DR.Ahmed Saker 2o1O</cp:lastModifiedBy>
  <cp:revision>923</cp:revision>
  <dcterms:created xsi:type="dcterms:W3CDTF">2006-09-03T22:05:48Z</dcterms:created>
  <dcterms:modified xsi:type="dcterms:W3CDTF">2021-06-21T19:27:38Z</dcterms:modified>
</cp:coreProperties>
</file>